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82403" y="1820799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加拉太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凭灵活，结灵果，钉死肉体进神国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5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56615" y="582930"/>
            <a:ext cx="65728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5:25 我们若凭着灵活着，也就当凭着灵而行。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56615" y="1207135"/>
            <a:ext cx="18732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凭着灵而行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56615" y="1743075"/>
            <a:ext cx="7576820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直译，按规则而行。原文意遵守原理，照原理而行，如列队行走，在军队行列中前进，步伐一致；引申为整齐有规律的行动。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56615" y="3213735"/>
            <a:ext cx="7576820" cy="27495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本章16节和本节的行，都是凭着那灵，受那灵的规律。</a:t>
            </a:r>
            <a:endParaRPr lang="zh-CN" altLang="en-US" sz="2400" b="1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但前者指一般、日常的行动，后者指以神惟一的目标为生活的方向和目的，并以那灵为我们的基本原则、基础准则，借着活在新造里，竭力追求基督以取得祂，并实行召会的生活，使这种行动得着培养，而成全神在基督里对召会的意愿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26185" y="1869440"/>
            <a:ext cx="6853555" cy="29686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这是25节凭着灵而行的结果。虚荣、彼此惹气和互相嫉妒，全属肉体。虚荣引起惹气和嫉妒。我们若是凭着那灵杀死虚荣，惹气和嫉妒就自然了结，结果就是平安。这三项极其实际的试出，我们是否凭着灵而行。 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226185" y="1101725"/>
            <a:ext cx="615442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5:26 不要贪图虚荣，彼此惹气，互相嫉妒。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395095" y="1000760"/>
            <a:ext cx="643572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神儿女的行事为人　五1～六17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441450" y="1856105"/>
            <a:ext cx="63074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>
                <a:sym typeface="+mn-ea"/>
              </a:rPr>
              <a:t>1.</a:t>
            </a:r>
            <a:r>
              <a:rPr lang="zh-CN" altLang="en-US" sz="2400" b="1">
                <a:sym typeface="+mn-ea"/>
              </a:rPr>
              <a:t>不要在律法下受奴役的轭挟制　五1 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441450" y="2489200"/>
            <a:ext cx="62185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不要与基督隔绝　五2～12 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441450" y="3136900"/>
            <a:ext cx="59772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不可放纵肉体，倒要凭爱服事　五13～15 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441450" y="3784600"/>
            <a:ext cx="57023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4.</a:t>
            </a:r>
            <a:r>
              <a:rPr lang="zh-CN" altLang="en-US" sz="2400" b="1"/>
              <a:t>凭着灵，不凭着肉体而行　五16～26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39825" y="1459865"/>
            <a:ext cx="721296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5:6 因为在基督耶稣里，受割礼不受割礼，全无效力；惟独借着爱运行的信，才有效力。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39825" y="2750820"/>
            <a:ext cx="7211695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5:22 但那灵的果子，就是爱、喜乐、和平、恒忍、恩慈、良善、信实、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5:23 温柔、节制；这样的事，没有律法反对。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5:24 但那属基督耶稣的人，是已经把肉体连肉体的邪情私欲，都钉了十字架。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139825" y="755650"/>
            <a:ext cx="110490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祷  读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95095" y="1529715"/>
            <a:ext cx="643572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神儿女的行事为人　五1～六17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441450" y="2385060"/>
            <a:ext cx="63074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>
                <a:sym typeface="+mn-ea"/>
              </a:rPr>
              <a:t>1.</a:t>
            </a:r>
            <a:r>
              <a:rPr lang="zh-CN" altLang="en-US" sz="2400" b="1">
                <a:sym typeface="+mn-ea"/>
              </a:rPr>
              <a:t>不要在律法下受奴役的轭挟制　五1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441450" y="3018155"/>
            <a:ext cx="62185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不要与基督隔绝　五2～12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441450" y="3665855"/>
            <a:ext cx="59772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不可放纵肉体，倒要凭爱服事　五13～15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441450" y="4313555"/>
            <a:ext cx="57023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4.</a:t>
            </a:r>
            <a:r>
              <a:rPr lang="zh-CN" altLang="en-US" sz="2400" b="1"/>
              <a:t>凭着灵，不凭着肉体而行　五16～26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395095" y="702310"/>
            <a:ext cx="16052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主要内容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2455" y="851535"/>
            <a:ext cx="794639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 基督释放了我们，叫我们得以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自由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；所以要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站立得住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，不要再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受奴役的轭挟制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93090" y="2256155"/>
            <a:ext cx="794575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指从律法的奴役下得以自由。基督借着祂救赎的死，和分赐生命的复活，释放了我们，叫我们在恩典中得以享受这自由。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92455" y="1795780"/>
            <a:ext cx="150368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b="1">
                <a:solidFill>
                  <a:schemeClr val="accent5">
                    <a:lumMod val="50000"/>
                  </a:schemeClr>
                </a:solidFill>
                <a:sym typeface="+mn-ea"/>
              </a:rPr>
              <a:t>【自由】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99440" y="3716655"/>
            <a:ext cx="794575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即在脱离律法奴役的自由中站立得住，不偏离基督，不从恩典中坠落。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92455" y="3256280"/>
            <a:ext cx="21577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b="1">
                <a:solidFill>
                  <a:schemeClr val="accent5">
                    <a:lumMod val="50000"/>
                  </a:schemeClr>
                </a:solidFill>
                <a:sym typeface="+mn-ea"/>
              </a:rPr>
              <a:t>【站立得住】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93090" y="4926965"/>
            <a:ext cx="794639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受奴役的轭挟制，或，陷入奴役之轭的网罗。偏离基督转向律法，就是被挟制，陷入网罗。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92455" y="4472305"/>
            <a:ext cx="32131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b="1">
                <a:solidFill>
                  <a:schemeClr val="accent5">
                    <a:lumMod val="50000"/>
                  </a:schemeClr>
                </a:solidFill>
                <a:sym typeface="+mn-ea"/>
              </a:rPr>
              <a:t>【受奴役的轭挟制】 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93090" y="5688330"/>
            <a:ext cx="794639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奴役的轭就是律法的辖制，使守律法的人在捆绑的轭下作奴仆。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058795" y="210820"/>
            <a:ext cx="3027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在基督里站立得住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35025" y="1035050"/>
            <a:ext cx="756475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5:4 你们这要靠律法得称义的，是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与基督隔绝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，从恩典中坠落了。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35025" y="4611370"/>
            <a:ext cx="15303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受割礼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35025" y="5125720"/>
            <a:ext cx="27952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欠着行全律法的债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35025" y="1942465"/>
            <a:ext cx="756539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即从基督贬为无有，从基督丧失一切的益处，因而与祂隔绝，（达秘新译本，）使祂变为无效。回到律法，就是与基督分开，与基督隔绝。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806825" y="338010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从恩典中坠落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753870" y="338010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与基督隔绝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478530" y="3380105"/>
            <a:ext cx="3346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/>
              <a:t>=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616450" y="406527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靠着那灵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616450" y="4606290"/>
            <a:ext cx="13290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本于信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616450" y="5093970"/>
            <a:ext cx="293751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热切等待所盼望的义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835025" y="4065270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靠律法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946140" y="4606290"/>
            <a:ext cx="13881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借着爱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3413760" y="389890"/>
            <a:ext cx="23164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不与基督隔绝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/>
          <p:cNvSpPr txBox="1"/>
          <p:nvPr/>
        </p:nvSpPr>
        <p:spPr>
          <a:xfrm>
            <a:off x="802640" y="1127760"/>
            <a:ext cx="53841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5:9  </a:t>
            </a:r>
            <a:r>
              <a:rPr lang="zh-CN" altLang="en-US" sz="2400" b="1">
                <a:solidFill>
                  <a:srgbClr val="C00000"/>
                </a:solidFill>
              </a:rPr>
              <a:t>一点</a:t>
            </a:r>
            <a:r>
              <a:rPr lang="zh-CN" altLang="en-US" sz="2400" b="1"/>
              <a:t>面酵能使</a:t>
            </a:r>
            <a:r>
              <a:rPr lang="zh-CN" altLang="en-US" sz="2400" b="1">
                <a:solidFill>
                  <a:srgbClr val="C00000"/>
                </a:solidFill>
              </a:rPr>
              <a:t>全团</a:t>
            </a:r>
            <a:r>
              <a:rPr lang="zh-CN" altLang="en-US" sz="2400" b="1"/>
              <a:t>都发起来。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786765" y="1574800"/>
            <a:ext cx="70116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5:10 但那搅扰你们的，无论是谁，</a:t>
            </a:r>
            <a:r>
              <a:rPr lang="zh-CN" altLang="en-US" sz="2400" b="1">
                <a:solidFill>
                  <a:srgbClr val="C00000"/>
                </a:solidFill>
              </a:rPr>
              <a:t>必担受处罚</a:t>
            </a:r>
            <a:r>
              <a:rPr lang="zh-CN" altLang="en-US" sz="2400" b="1"/>
              <a:t>。 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786765" y="2018030"/>
            <a:ext cx="79101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5:12 我</a:t>
            </a:r>
            <a:r>
              <a:rPr lang="zh-CN" altLang="en-US" sz="2400" b="1">
                <a:solidFill>
                  <a:srgbClr val="C00000"/>
                </a:solidFill>
              </a:rPr>
              <a:t>恨不得</a:t>
            </a:r>
            <a:r>
              <a:rPr lang="zh-CN" altLang="en-US" sz="2400" b="1"/>
              <a:t>那些扰乱你们的人，甚至</a:t>
            </a:r>
            <a:r>
              <a:rPr lang="zh-CN" altLang="en-US" sz="2400" b="1">
                <a:solidFill>
                  <a:srgbClr val="C00000"/>
                </a:solidFill>
              </a:rPr>
              <a:t>把自己割掉</a:t>
            </a:r>
            <a:r>
              <a:rPr lang="zh-CN" altLang="en-US" sz="2400" b="1"/>
              <a:t>了。 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3439160" y="3199130"/>
            <a:ext cx="170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对付搅扰者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26770" y="972820"/>
            <a:ext cx="785431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5:13 弟兄们，你们蒙召原是为得自由；只是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不可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将自由当作放纵肉体的机会，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倒要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凭着爱互相服事。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92785" y="1913255"/>
            <a:ext cx="7759065" cy="4150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        </a:t>
            </a:r>
            <a:r>
              <a:rPr lang="zh-CN" altLang="en-US" sz="2400" b="1"/>
              <a:t>在自由这件事上，保罗是平衡的。保罗一方面告诉我们，</a:t>
            </a:r>
            <a:r>
              <a:rPr lang="zh-CN" altLang="en-US" sz="2400" b="1">
                <a:solidFill>
                  <a:srgbClr val="FF0000"/>
                </a:solidFill>
              </a:rPr>
              <a:t>蒙召原是为得自由</a:t>
            </a:r>
            <a:r>
              <a:rPr lang="zh-CN" altLang="en-US" sz="2400" b="1"/>
              <a:t>；另一方面又警告我们，</a:t>
            </a:r>
            <a:r>
              <a:rPr lang="zh-CN" altLang="en-US" sz="2400" b="1">
                <a:solidFill>
                  <a:srgbClr val="FF0000"/>
                </a:solidFill>
              </a:rPr>
              <a:t>不要利用这自由当作放纵肉体的机会</a:t>
            </a:r>
            <a:r>
              <a:rPr lang="zh-CN" altLang="en-US" sz="2400" b="1"/>
              <a:t>。保罗一方面</a:t>
            </a:r>
            <a:r>
              <a:rPr lang="zh-CN" altLang="en-US" sz="2400" b="1">
                <a:solidFill>
                  <a:srgbClr val="FF0000"/>
                </a:solidFill>
              </a:rPr>
              <a:t>鼓励</a:t>
            </a:r>
            <a:r>
              <a:rPr lang="zh-CN" altLang="en-US" sz="2400" b="1"/>
              <a:t>信徒享受他们在基督里的自由，一方面又</a:t>
            </a:r>
            <a:r>
              <a:rPr lang="zh-CN" altLang="en-US" sz="2400" b="1">
                <a:solidFill>
                  <a:srgbClr val="FF0000"/>
                </a:solidFill>
              </a:rPr>
              <a:t>担心</a:t>
            </a:r>
            <a:r>
              <a:rPr lang="zh-CN" altLang="en-US" sz="2400" b="1"/>
              <a:t>他们会误用或滥用这自由。我们如果过分沉迷在我们的自由里，就会将这自由当作放纵肉体的机会。我们虽是自由的，但还需要在运用自由这件事上受限制。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         自由而没有限制，总是引起肉体的放纵。因此，我们需要接受平衡；要自由，却也要受限制。自由而有限制，引导我们爱别人，并凭着爱像奴仆服事他们。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499995" y="335280"/>
            <a:ext cx="41452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不可放纵肉体，倒要凭爱服事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02640" y="735965"/>
            <a:ext cx="7917815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5:16 我说，你们当凭着灵而行，就绝不会满足肉体的情欲了。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5:17 因为肉体纵任贪欲，抵抗那灵，那灵也抵抗肉体，二者彼此敌对，使你们不能作所愿意的。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5:18 但你们若被那灵引导，就不在律法以下。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02995" y="2394585"/>
            <a:ext cx="8388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那灵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169410" y="239458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肉体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702560" y="215265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抵抗</a:t>
            </a:r>
          </a:p>
        </p:txBody>
      </p:sp>
      <p:cxnSp>
        <p:nvCxnSpPr>
          <p:cNvPr id="6" name="直接箭头连接符 5"/>
          <p:cNvCxnSpPr>
            <a:stCxn id="3" idx="3"/>
            <a:endCxn id="4" idx="1"/>
          </p:cNvCxnSpPr>
          <p:nvPr/>
        </p:nvCxnSpPr>
        <p:spPr>
          <a:xfrm>
            <a:off x="1941830" y="2635885"/>
            <a:ext cx="222758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4071620" y="2907665"/>
            <a:ext cx="19024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肉体的行为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02640" y="3007360"/>
            <a:ext cx="21920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那灵的果子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071620" y="5973445"/>
            <a:ext cx="168275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</a:rPr>
              <a:t>醉酒、荒宴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071620" y="3389630"/>
            <a:ext cx="222504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淫乱、污秽、邪荡 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6670675" y="3389630"/>
            <a:ext cx="120396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0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邪情恶欲 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065905" y="3872865"/>
            <a:ext cx="171450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sym typeface="+mn-ea"/>
              </a:rPr>
              <a:t>拜偶像、邪术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6735445" y="3872865"/>
            <a:ext cx="6934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>
                <a:latin typeface="黑体" panose="02010609060101010101" charset="-122"/>
                <a:ea typeface="黑体" panose="02010609060101010101" charset="-122"/>
              </a:rPr>
              <a:t>拜鬼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065905" y="4359275"/>
            <a:ext cx="205930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sym typeface="+mn-ea"/>
              </a:rPr>
              <a:t>仇恨、争竞、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sym typeface="+mn-ea"/>
              </a:rPr>
              <a:t>忌恨、恼怒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6590665" y="4532630"/>
            <a:ext cx="14592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>
                <a:latin typeface="黑体" panose="02010609060101010101" charset="-122"/>
                <a:ea typeface="黑体" panose="02010609060101010101" charset="-122"/>
              </a:rPr>
              <a:t>邪恶的性情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4065905" y="5160010"/>
            <a:ext cx="223012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私图好争、分立、宗派、 嫉妒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6735445" y="5259705"/>
            <a:ext cx="6934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>
                <a:latin typeface="黑体" panose="02010609060101010101" charset="-122"/>
                <a:ea typeface="黑体" panose="02010609060101010101" charset="-122"/>
              </a:rPr>
              <a:t>派系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6735445" y="5973445"/>
            <a:ext cx="6934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>
                <a:latin typeface="黑体" panose="02010609060101010101" charset="-122"/>
                <a:ea typeface="黑体" panose="02010609060101010101" charset="-122"/>
              </a:rPr>
              <a:t>放荡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802640" y="3467735"/>
            <a:ext cx="1900555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chemeClr val="accent5">
                    <a:lumMod val="75000"/>
                  </a:scheme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爱    喜乐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chemeClr val="accent5">
                    <a:lumMod val="75000"/>
                  </a:scheme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和平  恒忍恩慈  良善信实  温柔节制 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3229610" y="156845"/>
            <a:ext cx="20275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凭着灵而行</a:t>
            </a:r>
          </a:p>
        </p:txBody>
      </p:sp>
      <p:cxnSp>
        <p:nvCxnSpPr>
          <p:cNvPr id="21" name="直接连接符 20"/>
          <p:cNvCxnSpPr/>
          <p:nvPr/>
        </p:nvCxnSpPr>
        <p:spPr>
          <a:xfrm>
            <a:off x="6296660" y="3599815"/>
            <a:ext cx="374015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直接连接符 21"/>
          <p:cNvCxnSpPr>
            <a:stCxn id="12" idx="3"/>
            <a:endCxn id="13" idx="1"/>
          </p:cNvCxnSpPr>
          <p:nvPr/>
        </p:nvCxnSpPr>
        <p:spPr>
          <a:xfrm>
            <a:off x="5780405" y="4083050"/>
            <a:ext cx="95504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5681980" y="4712335"/>
            <a:ext cx="903605" cy="508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6265545" y="5459095"/>
            <a:ext cx="374015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直接连接符 24"/>
          <p:cNvCxnSpPr>
            <a:endCxn id="18" idx="1"/>
          </p:cNvCxnSpPr>
          <p:nvPr/>
        </p:nvCxnSpPr>
        <p:spPr>
          <a:xfrm>
            <a:off x="5630545" y="6172835"/>
            <a:ext cx="11049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15035" y="706755"/>
            <a:ext cx="742251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5:24 但那属基督耶稣的人，是已经把肉体连肉体的邪情私欲，都钉了十字架。 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15035" y="1675130"/>
            <a:ext cx="14585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钉十字架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15035" y="2230755"/>
            <a:ext cx="742251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我们的旧人和“我”被钉十字架，是基督在十字架上所成就的事实；把我们的肉体连肉体的邪情私欲钉十字架，是我们对这事实实行的经历。这实行的经历，需要我们借着那灵，执行基督所成就的钉死才得以完成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15035" y="4368800"/>
            <a:ext cx="713613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关于十字架的经历，有三方面：</a:t>
            </a:r>
          </a:p>
          <a:p>
            <a:r>
              <a:rPr lang="en-US" altLang="zh-CN" sz="2400" b="1"/>
              <a:t>1.</a:t>
            </a:r>
            <a:r>
              <a:rPr lang="zh-CN" altLang="en-US" sz="2400" b="1"/>
              <a:t>基督所成就的事实；</a:t>
            </a:r>
          </a:p>
          <a:p>
            <a:r>
              <a:rPr lang="en-US" altLang="zh-CN" sz="2400" b="1"/>
              <a:t>2.</a:t>
            </a:r>
            <a:r>
              <a:rPr lang="zh-CN" altLang="en-US" sz="2400" b="1"/>
              <a:t>我们对已成就之事实的应用；</a:t>
            </a:r>
          </a:p>
          <a:p>
            <a:r>
              <a:rPr lang="en-US" altLang="zh-CN" sz="2400" b="1"/>
              <a:t>3.</a:t>
            </a:r>
            <a:r>
              <a:rPr lang="zh-CN" altLang="en-US" sz="2400" b="1"/>
              <a:t>我们天天背起十字架，经历所应用的。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1226</Words>
  <Application>Microsoft Office PowerPoint</Application>
  <PresentationFormat>全屏显示(4:3)</PresentationFormat>
  <Paragraphs>86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2" baseType="lpstr">
      <vt:lpstr>方正姚体</vt:lpstr>
      <vt:lpstr>仿宋</vt:lpstr>
      <vt:lpstr>黑体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6</cp:revision>
  <dcterms:created xsi:type="dcterms:W3CDTF">2019-04-23T15:01:00Z</dcterms:created>
  <dcterms:modified xsi:type="dcterms:W3CDTF">2020-09-06T13:10:04Z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2052-11.1.0.8567</vt:lpwstr>
  </property>
</Properties>
</file>