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6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脱旧人，穿新人，心思之灵得更新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3570" y="542925"/>
            <a:ext cx="769429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惟在爱里持守着真实，我们就得以在一切事上长到祂，就是元首基督里面； 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4:16 本于祂，全身借着每一丰富供应的节，并借着每一部分依其度量而有的功用，得以联络在一起，并结合在一起，便叫身体渐渐长大，以致在爱里把自己建造起来。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17040" y="298132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在爱里持守着真实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17040" y="3658870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在一切事上长到元首基督里面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17040" y="4495800"/>
            <a:ext cx="47097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借着节的供应和每一肢体的功用，联络、结合并长大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3570" y="2981325"/>
            <a:ext cx="5905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身体建造的路</a:t>
            </a:r>
          </a:p>
        </p:txBody>
      </p:sp>
      <p:sp>
        <p:nvSpPr>
          <p:cNvPr id="8" name="左大括号 7"/>
          <p:cNvSpPr/>
          <p:nvPr/>
        </p:nvSpPr>
        <p:spPr>
          <a:xfrm>
            <a:off x="1273175" y="3246120"/>
            <a:ext cx="190500" cy="173799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3580" y="362585"/>
            <a:ext cx="783653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所以我这样说，且在主里见证，你们行事为人，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再像外邦人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他们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心思的虚妄里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行事为人，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4:18 他们在悟性上既然昏暗，就因着那在他们里面的无知，因着他们心里的刚硬，与神的生命隔绝了；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4:19 他们感觉既然丧尽，就任凭自己放荡，以致贪行种种的污秽。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4:20 但你们并不是这样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基督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4:21 如果你们真是听过祂，并在祂里面，照着那在耶稣身上是实际者，受过教导，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4:22 在从前的生活样式上，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脱去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旧人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，这旧人是照着那迷惑的情欲败坏的；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4:23 而在你们心思的灵里得以更新，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4:24 并且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穿上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新人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，这新人是照着神，在那实际的义和圣中所创造的。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4070" y="576834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不在心思的虚妄里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759835" y="576834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学基督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350510" y="576834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脱去旧人，穿上新人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7700" y="3536950"/>
            <a:ext cx="775589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外邦人是堕落的人，在他们的推想上变为虚妄。他们在心思的虚妄里，行事为人没有神，受他们虚妄思想的控制和摆布。凡他们照着堕落的心思所作的，都是虚妄，没有实际。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7700" y="344170"/>
            <a:ext cx="775589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所以我这样说，且在主里见证，你们行事为人，不要再像外邦人在他们心思的虚妄里行事为人，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4:18 他们在悟性上既然昏暗，就因着那在他们里面的无知，因着他们心里的刚硬，与神的生命隔绝了；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4:19 他们感觉既然丧尽，就任凭自己放荡，以致贪行种种的污秽。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7700" y="2985770"/>
            <a:ext cx="57772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【在心思的虚妄里行事为人】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7700" y="5337810"/>
            <a:ext cx="23799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与神的生命隔绝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65170" y="5337810"/>
            <a:ext cx="51384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任凭自己放荡，以致贪行种种的污秽。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7710" y="1388110"/>
            <a:ext cx="758571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对我们不仅是生命，也是榜样。在祂地上的生活中，祂设立了一个榜样，如福音书中所启示的。此后，祂钉死并复活成了赐生命的灵，使祂可以进到我们里面，作我们的生命。我们照着祂的榜样跟祂学，不是凭我们天然的生命，乃是凭祂在复活里作我们的生命。我们学了基督，就是在基督这榜样的模子里，模成基督的形像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7710" y="356870"/>
            <a:ext cx="53657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4:20 但你们并不是这样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学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了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基督。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7710" y="909320"/>
            <a:ext cx="14052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【学基督】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7710" y="3226435"/>
            <a:ext cx="758571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4:21 如果你们真是听过祂，并在祂里面，照着那在耶稣身上是实际者，受过教导 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7710" y="4118610"/>
            <a:ext cx="758571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那在耶稣身上是实际者，是指耶稣一生的真实光景，如四福音书所记载的。外邦堕落之人不敬虔的行事为人乃是虚妄；但在耶稣敬虔的生活里乃是真实，实际。耶稣在生活中总是在神里面，同着神并为着神行事。神是在祂的生活中，并且祂与神是一。这就是在耶稣身上是实际者。我们信徒，既以基督作我们的生命得了重生，并在祂里面受过教导，就照着那在耶稣身上是实际者学了基督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2815" y="414655"/>
            <a:ext cx="728980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4:22 在从前的生活样式上，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脱去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了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旧人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，这旧人是照着那迷惑的情欲败坏的；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4:23 而在你们心思的灵里得以更新，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4:24 并且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穿上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了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新人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，这新人是照着神，在那实际的义和圣中所创造的。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2815" y="2146935"/>
            <a:ext cx="72891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我们受浸时已经脱去了旧人。我们的旧人已经与基督同钉十字架，并且在受浸时已经埋葬了。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2815" y="3718560"/>
            <a:ext cx="72898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新人是属于基督的。这新人就是祂的身体，是祂在十字架上在自己里面所创造的。这不是个人的，乃是团体的。在这团体的新人里，基督是一切，又在一切之内─祂是众人，也在众人之内。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2815" y="3096260"/>
            <a:ext cx="61950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我们是在受浸时穿上了新人。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815" y="5554980"/>
            <a:ext cx="72898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义是照着神公义的法则，与神与人都是对的。圣是在神面前的敬虔、虔诚。义重在对人，圣重在对神。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0870" y="650875"/>
            <a:ext cx="783844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4:25 所以你们既已</a:t>
            </a:r>
            <a:r>
              <a:rPr lang="zh-CN" altLang="en-US" sz="2400" b="1">
                <a:solidFill>
                  <a:srgbClr val="C00000"/>
                </a:solidFill>
              </a:rPr>
              <a:t>脱去谎言</a:t>
            </a:r>
            <a:r>
              <a:rPr lang="zh-CN" altLang="en-US" sz="2400" b="1"/>
              <a:t>，各人就要与邻舍说实话，因为我们是互相为肢体。 </a:t>
            </a:r>
          </a:p>
          <a:p>
            <a:r>
              <a:rPr lang="zh-CN" altLang="en-US" sz="2400" b="1"/>
              <a:t>4:26 </a:t>
            </a:r>
            <a:r>
              <a:rPr lang="zh-CN" altLang="en-US" sz="2400" b="1">
                <a:solidFill>
                  <a:srgbClr val="C00000"/>
                </a:solidFill>
              </a:rPr>
              <a:t>生气却不要犯罪</a:t>
            </a:r>
            <a:r>
              <a:rPr lang="zh-CN" altLang="en-US" sz="2400" b="1"/>
              <a:t>，不可含怒到日落， </a:t>
            </a:r>
          </a:p>
          <a:p>
            <a:r>
              <a:rPr lang="zh-CN" altLang="en-US" sz="2400" b="1"/>
              <a:t>4:27 也</a:t>
            </a:r>
            <a:r>
              <a:rPr lang="zh-CN" altLang="en-US" sz="2400" b="1">
                <a:solidFill>
                  <a:srgbClr val="C00000"/>
                </a:solidFill>
              </a:rPr>
              <a:t>不</a:t>
            </a:r>
            <a:r>
              <a:rPr lang="zh-CN" altLang="en-US" sz="2400" b="1">
                <a:solidFill>
                  <a:schemeClr val="tx1"/>
                </a:solidFill>
              </a:rPr>
              <a:t>可</a:t>
            </a:r>
            <a:r>
              <a:rPr lang="zh-CN" altLang="en-US" sz="2400" b="1">
                <a:solidFill>
                  <a:srgbClr val="C00000"/>
                </a:solidFill>
              </a:rPr>
              <a:t>给魔鬼留地步</a:t>
            </a:r>
            <a:r>
              <a:rPr lang="zh-CN" altLang="en-US" sz="2400" b="1"/>
              <a:t>。 </a:t>
            </a:r>
          </a:p>
          <a:p>
            <a:r>
              <a:rPr lang="zh-CN" altLang="en-US" sz="2400" b="1"/>
              <a:t>4:28 偷窃的不要再偷，倒要劳力，</a:t>
            </a:r>
            <a:r>
              <a:rPr lang="zh-CN" altLang="en-US" sz="2400" b="1">
                <a:solidFill>
                  <a:srgbClr val="FF0000"/>
                </a:solidFill>
              </a:rPr>
              <a:t>亲手作正经事</a:t>
            </a:r>
            <a:r>
              <a:rPr lang="zh-CN" altLang="en-US" sz="2400" b="1"/>
              <a:t>，好有所分给需要的人。 </a:t>
            </a:r>
          </a:p>
          <a:p>
            <a:r>
              <a:rPr lang="zh-CN" altLang="en-US" sz="2400" b="1"/>
              <a:t>4:29 败坏的话一句都不可出口，只要按需要</a:t>
            </a:r>
            <a:r>
              <a:rPr lang="zh-CN" altLang="en-US" sz="2400" b="1">
                <a:solidFill>
                  <a:srgbClr val="FF0000"/>
                </a:solidFill>
              </a:rPr>
              <a:t>说建造人的好话</a:t>
            </a:r>
            <a:r>
              <a:rPr lang="zh-CN" altLang="en-US" sz="2400" b="1"/>
              <a:t>，好将恩典供给听见的人。 </a:t>
            </a:r>
          </a:p>
          <a:p>
            <a:r>
              <a:rPr lang="zh-CN" altLang="en-US" sz="2400" b="1"/>
              <a:t>4:30 并且</a:t>
            </a:r>
            <a:r>
              <a:rPr lang="zh-CN" altLang="en-US" sz="2400" b="1">
                <a:solidFill>
                  <a:srgbClr val="FF0000"/>
                </a:solidFill>
              </a:rPr>
              <a:t>不要叫神的圣灵忧愁</a:t>
            </a:r>
            <a:r>
              <a:rPr lang="zh-CN" altLang="en-US" sz="2400" b="1"/>
              <a:t>，你们原是在祂里面受了印记，直到得赎的日子。 </a:t>
            </a:r>
          </a:p>
          <a:p>
            <a:r>
              <a:rPr lang="zh-CN" altLang="en-US" sz="2400" b="1"/>
              <a:t>4:31 </a:t>
            </a:r>
            <a:r>
              <a:rPr lang="zh-CN" altLang="en-US" sz="2400" b="1">
                <a:solidFill>
                  <a:srgbClr val="FF0000"/>
                </a:solidFill>
              </a:rPr>
              <a:t>一切苦毒、恼恨、忿怒、喧嚷、毁谤，同一切的恶毒</a:t>
            </a:r>
            <a:r>
              <a:rPr lang="zh-CN" altLang="en-US" sz="2400" b="1"/>
              <a:t>，都要从你们中间</a:t>
            </a:r>
            <a:r>
              <a:rPr lang="zh-CN" altLang="en-US" sz="2400" b="1">
                <a:solidFill>
                  <a:srgbClr val="FF0000"/>
                </a:solidFill>
              </a:rPr>
              <a:t>除掉</a:t>
            </a:r>
            <a:r>
              <a:rPr lang="zh-CN" altLang="en-US" sz="2400" b="1"/>
              <a:t>。 </a:t>
            </a:r>
          </a:p>
          <a:p>
            <a:r>
              <a:rPr lang="zh-CN" altLang="en-US" sz="2400" b="1"/>
              <a:t>4:32 你们要</a:t>
            </a:r>
            <a:r>
              <a:rPr lang="zh-CN" altLang="en-US" sz="2400" b="1">
                <a:solidFill>
                  <a:srgbClr val="FF0000"/>
                </a:solidFill>
              </a:rPr>
              <a:t>以恩慈相待</a:t>
            </a:r>
            <a:r>
              <a:rPr lang="zh-CN" altLang="en-US" sz="2400" b="1"/>
              <a:t>，心存慈怜，</a:t>
            </a:r>
            <a:r>
              <a:rPr lang="zh-CN" altLang="en-US" sz="2400" b="1">
                <a:solidFill>
                  <a:srgbClr val="FF0000"/>
                </a:solidFill>
              </a:rPr>
              <a:t>彼此饶恕</a:t>
            </a:r>
            <a:r>
              <a:rPr lang="zh-CN" altLang="en-US" sz="2400" b="1"/>
              <a:t>，正如神在基督里饶恕了你们一样。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73505" y="1448435"/>
            <a:ext cx="589788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1～16节是说到基督身体的生活与功用。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17～32节是说到我们日常的生活。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17～24节给我们日常行事为人的原则。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25～32节给我们行事为人的细节。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49630" y="1033780"/>
            <a:ext cx="741997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4:2 凡事卑微、温柔、恒忍，在爱里彼此担就，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4:3 以和平的联索，竭力保守那灵的一：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4:4 一个身体和一位灵，正如你们蒙召，也是在一个盼望中蒙召的；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4:5 一主，一信，一浸；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4:6 一位众人的神与父，就是那超越众人，贯彻众人，也在众人之内的。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1660" y="805180"/>
            <a:ext cx="7980680" cy="4061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召会在圣灵里需要的生活与职责　四1～六20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1.</a:t>
            </a:r>
            <a:r>
              <a:rPr lang="zh-CN" altLang="en-US" sz="2400" b="1"/>
              <a:t>在基督身体里需要的生活与职责　四1～16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（</a:t>
            </a:r>
            <a:r>
              <a:rPr lang="en-US" altLang="zh-CN" sz="2400" b="1"/>
              <a:t>1</a:t>
            </a:r>
            <a:r>
              <a:rPr lang="zh-CN" altLang="en-US" sz="2400" b="1"/>
              <a:t>）保守那灵的一　1～6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（</a:t>
            </a:r>
            <a:r>
              <a:rPr lang="en-US" altLang="zh-CN" sz="2400" b="1"/>
              <a:t>2</a:t>
            </a:r>
            <a:r>
              <a:rPr lang="zh-CN" altLang="en-US" sz="2400" b="1"/>
              <a:t>）恩赐的尽功用，与基督身体的长大并建造　7～16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2.</a:t>
            </a:r>
            <a:r>
              <a:rPr lang="zh-CN" altLang="en-US" sz="2400" b="1"/>
              <a:t> 在日常行事上需要的生活　四17～五21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（</a:t>
            </a:r>
            <a:r>
              <a:rPr lang="en-US" altLang="zh-CN" sz="2400" b="1"/>
              <a:t>1</a:t>
            </a:r>
            <a:r>
              <a:rPr lang="zh-CN" altLang="en-US" sz="2400" b="1"/>
              <a:t>）基本的原则　四17～24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（</a:t>
            </a:r>
            <a:r>
              <a:rPr lang="en-US" altLang="zh-CN" sz="2400" b="1"/>
              <a:t>2</a:t>
            </a:r>
            <a:r>
              <a:rPr lang="zh-CN" altLang="en-US" sz="2400" b="1"/>
              <a:t>）生活的细节　四25～五21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7405" y="1602740"/>
            <a:ext cx="7479665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书可分为两大段。第一大段由一至三章组成，启示召会在诸天界里、在基督里所得的福分与地位。第二大段由四至六章组成，嘱咐我们关乎召会在地上、在圣灵里该有的生活与职责。基本的嘱咐，乃是要我们的行事为人与所蒙的呼召相配，这呼召就是一3～14所启示、那赐给召会之福分的总和。在召会中，在三一神丰盈的祝福下，圣徒的行事为人该与父的拣选和预定、子的救赎、以及那灵的盖印并作质相配。因此，我们在四至六章可以看出，一面是召会应有的生活，另一面是召会应负的职责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7405" y="520065"/>
            <a:ext cx="74803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4:1 所以我这在主里的囚犯劝你们，行事为人要与你们所蒙的呼召相配。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125" y="645160"/>
            <a:ext cx="725487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 所以我这在主里的囚犯劝你们，行事为人要与你们所蒙的呼召相配，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 凡事卑微、温柔、恒忍，在爱里彼此担就，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4:3 以和平的联索，竭力保守那灵的一。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3155" y="2661920"/>
            <a:ext cx="11480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行事为人要与你们所蒙的呼召相配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97530" y="257365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凡事卑微、温柔、恒忍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97530" y="342011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在爱里彼此担就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97530" y="434848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以和平的联索，竭力保守那灵的一</a:t>
            </a:r>
          </a:p>
        </p:txBody>
      </p:sp>
      <p:sp>
        <p:nvSpPr>
          <p:cNvPr id="7" name="左大括号 6"/>
          <p:cNvSpPr/>
          <p:nvPr/>
        </p:nvSpPr>
        <p:spPr>
          <a:xfrm>
            <a:off x="2587625" y="2791460"/>
            <a:ext cx="202565" cy="175069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21385" y="664845"/>
            <a:ext cx="58483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4:3 以和平的联索，竭力保守那灵的一。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82015" y="1282700"/>
            <a:ext cx="748284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要行事为人与神的呼召相配，有正确的身体生活，需要先顾到一。这对基督的身体重大且紧要。严格的说，一与联合不同。联合是许多人联在一起，而一乃是那灵这一在信徒里面的实质，使我们众人成为一。这一乃是一个人位，就是那是灵的基督自己，住在我们里面。这好比电在许多灯里面，使这些灯在照耀时成为一。在灯的本身，它们是分开的；但在电里面，它们就是一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00710" y="445135"/>
            <a:ext cx="812038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4:4 一个身体和一位灵，正如你们蒙召，也是在一个盼望中蒙召的；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4:5 一主，一信，一浸；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4:6 一位众人的神与父，就是那超越众人，贯彻众人，也在众人之内的。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00710" y="1796415"/>
            <a:ext cx="8120380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使徒在劝勉我们保卫“一”时，指出七项是我们一的根据：</a:t>
            </a:r>
            <a:r>
              <a:rPr lang="zh-CN" altLang="en-US" sz="2000" b="1">
                <a:solidFill>
                  <a:srgbClr val="C00000"/>
                </a:solidFill>
              </a:rPr>
              <a:t>一个身体，一位灵，一个盼望，一主，一信，一浸，并一位神。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这七个“一”分为三组：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前三者为第一组，属于那灵，以身体为其彰显；这身体由为其素质的那灵所重生并浸透，而有改变形状、与基督毕像毕肖的盼望。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次三者为第二组，属于主，有信和浸，使我们得与祂联合。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最后是第三组，由神与父所组成，祂是一切的起始和源头。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灵是身体的执行者，子是身体的创造者，父神是身体的起源者─三一神的三都与这身体有关。三一神的第三者首先提到，因为这里主要的是说到身体，而灵是这身体的素质，也是这身体的生命和生命的供应；然后回溯到子，再到父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3785" y="591820"/>
            <a:ext cx="726694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4:7 但恩典赐给我们各人，是照着基督恩赐的度量。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4:8 所以经上说，“祂既升上高处，就掳掠了那些被掳的，将恩赐赐给人。”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3785" y="1998980"/>
            <a:ext cx="1196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被掳的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57905" y="1998980"/>
            <a:ext cx="864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恩赐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73785" y="2932430"/>
            <a:ext cx="72675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4:11 祂所赐的，有些是使徒，有些是申言者，有些是传福音者，有些是牧人和教师。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3785" y="4121150"/>
            <a:ext cx="864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使徒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37435" y="4121150"/>
            <a:ext cx="1196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申言者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99535" y="4121150"/>
            <a:ext cx="1529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传福音者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828030" y="4121150"/>
            <a:ext cx="18624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牧人和教师</a:t>
            </a:r>
          </a:p>
        </p:txBody>
      </p:sp>
      <p:cxnSp>
        <p:nvCxnSpPr>
          <p:cNvPr id="10" name="直接箭头连接符 9"/>
          <p:cNvCxnSpPr>
            <a:stCxn id="3" idx="3"/>
            <a:endCxn id="4" idx="1"/>
          </p:cNvCxnSpPr>
          <p:nvPr/>
        </p:nvCxnSpPr>
        <p:spPr>
          <a:xfrm>
            <a:off x="2270760" y="2229485"/>
            <a:ext cx="128714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stCxn id="6" idx="3"/>
            <a:endCxn id="7" idx="1"/>
          </p:cNvCxnSpPr>
          <p:nvPr/>
        </p:nvCxnSpPr>
        <p:spPr>
          <a:xfrm>
            <a:off x="1926590" y="4351655"/>
            <a:ext cx="3994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415665" y="4351020"/>
            <a:ext cx="4337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310505" y="4351020"/>
            <a:ext cx="4337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9765" y="471170"/>
            <a:ext cx="7531735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4:12 为要成全圣徒，目的是为着职事的工作，为着建造基督的身体，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4:13 直到我们众人都达到了信仰上并对神儿子之完全认识上的一，达到了长成的人，达到了基督丰满之身材的度量，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11935" y="280289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职事的工作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11935" y="335089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建造基督的身体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11935" y="3946525"/>
            <a:ext cx="59982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达到了信仰上并对神儿子之完全认识上的一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11935" y="4577080"/>
            <a:ext cx="66795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达到了长成的人，达到了基督丰满之身材的度量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9765" y="2967990"/>
            <a:ext cx="4800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恩赐的目的</a:t>
            </a:r>
          </a:p>
        </p:txBody>
      </p:sp>
      <p:sp>
        <p:nvSpPr>
          <p:cNvPr id="8" name="左大括号 7"/>
          <p:cNvSpPr/>
          <p:nvPr/>
        </p:nvSpPr>
        <p:spPr>
          <a:xfrm>
            <a:off x="1273175" y="3006090"/>
            <a:ext cx="190500" cy="173799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2188</Words>
  <Application>Microsoft Office PowerPoint</Application>
  <PresentationFormat>全屏显示(4:3)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2019-07-23T09:06:00Z</dcterms:created>
  <dcterms:modified xsi:type="dcterms:W3CDTF">2020-09-08T04:41:35Z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